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1" r:id="rId1"/>
    <p:sldMasterId id="2147484185" r:id="rId2"/>
  </p:sldMasterIdLst>
  <p:sldIdLst>
    <p:sldId id="256" r:id="rId3"/>
    <p:sldId id="273" r:id="rId4"/>
    <p:sldId id="296" r:id="rId5"/>
    <p:sldId id="285" r:id="rId6"/>
    <p:sldId id="290" r:id="rId7"/>
    <p:sldId id="288" r:id="rId8"/>
    <p:sldId id="275" r:id="rId9"/>
    <p:sldId id="277" r:id="rId10"/>
    <p:sldId id="278" r:id="rId11"/>
    <p:sldId id="286" r:id="rId12"/>
    <p:sldId id="289" r:id="rId13"/>
    <p:sldId id="281" r:id="rId14"/>
    <p:sldId id="291" r:id="rId15"/>
    <p:sldId id="294" r:id="rId16"/>
    <p:sldId id="295" r:id="rId17"/>
    <p:sldId id="270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80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0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099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51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125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371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9014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092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3728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465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13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0364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6574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2306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9145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7669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5867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06249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39745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7062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972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2755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5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5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342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76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325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077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68189F2-699A-4ACD-BCA7-68120C724C9C}" type="datetimeFigureOut">
              <a:rPr lang="ru-RU" smtClean="0"/>
              <a:t>18.06.2019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89A6-6376-4D3B-B3FA-8909BA0256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977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  <p:sldLayoutId id="2147484197" r:id="rId12"/>
    <p:sldLayoutId id="2147484198" r:id="rId13"/>
    <p:sldLayoutId id="2147484199" r:id="rId14"/>
    <p:sldLayoutId id="2147484200" r:id="rId15"/>
    <p:sldLayoutId id="2147484201" r:id="rId16"/>
    <p:sldLayoutId id="214748420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AE2E4-1A12-494C-A675-680D16CB0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12919"/>
            <a:ext cx="9144000" cy="150812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  <a:b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КОЛЛЕДЖ ИНФОРМАТИКИ И ПРОГРАММИРОВАНИЯ</a:t>
            </a:r>
            <a:b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sz="2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7CF0F5-BFFA-4E34-88E3-F2DB95B77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6091" y="4677295"/>
            <a:ext cx="6743614" cy="1325642"/>
          </a:xfrm>
        </p:spPr>
        <p:txBody>
          <a:bodyPr>
            <a:normAutofit/>
          </a:bodyPr>
          <a:lstStyle/>
          <a:p>
            <a:pPr algn="r"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ВКР Морозова М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В.</a:t>
            </a:r>
          </a:p>
          <a:p>
            <a:pPr algn="r"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4ПКС-115</a:t>
            </a:r>
          </a:p>
          <a:p>
            <a:pPr algn="r"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Исполнитель проекта Малкеров Г.А.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AD96E2E-D9C9-4BEE-ADD4-F2856A078D61}"/>
              </a:ext>
            </a:extLst>
          </p:cNvPr>
          <p:cNvSpPr txBox="1">
            <a:spLocks/>
          </p:cNvSpPr>
          <p:nvPr/>
        </p:nvSpPr>
        <p:spPr>
          <a:xfrm>
            <a:off x="0" y="2512381"/>
            <a:ext cx="12192000" cy="145714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автоматизированной информационной системы фирмы по ремонту квартир.</a:t>
            </a:r>
            <a:b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1824BEC-0755-4BFD-93EC-0BB7B9618443}"/>
              </a:ext>
            </a:extLst>
          </p:cNvPr>
          <p:cNvSpPr txBox="1">
            <a:spLocks/>
          </p:cNvSpPr>
          <p:nvPr/>
        </p:nvSpPr>
        <p:spPr>
          <a:xfrm>
            <a:off x="4057650" y="6288083"/>
            <a:ext cx="4076700" cy="407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2019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A1A2F6-ACDE-4238-B16A-DC0264CC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261602" y="15371"/>
            <a:ext cx="923394" cy="1428750"/>
          </a:xfrm>
          <a:prstGeom prst="rect">
            <a:avLst/>
          </a:prstGeom>
        </p:spPr>
      </p:pic>
      <p:pic>
        <p:nvPicPr>
          <p:cNvPr id="1026" name="Picture 2" descr="ÐÐ°ÑÑÐ¸Ð½ÐºÐ¸ Ð¿Ð¾ Ð·Ð°Ð¿ÑÐ¾ÑÑ Ð»Ð¾Ð³Ð¾ÑÐ¸Ð¿ ÑÐ¸Ð½Ð°Ð½ÑÐ¾Ð²Ð¾Ð³Ð¾ ÑÐ½Ð¸Ð²ÐµÑÑÐ¸ÑÐµÑÐ°">
            <a:extLst>
              <a:ext uri="{FF2B5EF4-FFF2-40B4-BE49-F238E27FC236}">
                <a16:creationId xmlns:a16="http://schemas.microsoft.com/office/drawing/2014/main" id="{D1471554-4BAA-4A60-97D6-B9460D55C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395" y="473381"/>
            <a:ext cx="2007808" cy="74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005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3E375-ADF8-4FB5-850C-C8EBF111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65" y="-16625"/>
            <a:ext cx="8364269" cy="872836"/>
          </a:xfrm>
        </p:spPr>
        <p:txBody>
          <a:bodyPr/>
          <a:lstStyle/>
          <a:p>
            <a:pPr algn="ctr"/>
            <a:r>
              <a:rPr lang="ru-RU" dirty="0"/>
              <a:t>Схема основной базы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3F30AD-7F6C-4FC3-ADEF-237D323434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108" y="771237"/>
            <a:ext cx="8364269" cy="6086763"/>
          </a:xfrm>
          <a:prstGeom prst="rect">
            <a:avLst/>
          </a:prstGeom>
        </p:spPr>
      </p:pic>
      <p:pic>
        <p:nvPicPr>
          <p:cNvPr id="6" name="Picture 14" descr="ÐÐ°ÑÑÐ¸Ð½ÐºÐ¸ Ð¿Ð¾ Ð·Ð°Ð¿ÑÐ¾ÑÑ entity framework logo">
            <a:extLst>
              <a:ext uri="{FF2B5EF4-FFF2-40B4-BE49-F238E27FC236}">
                <a16:creationId xmlns:a16="http://schemas.microsoft.com/office/drawing/2014/main" id="{92F11955-D4D2-4C38-B6E7-5528CD93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47" y="2153493"/>
            <a:ext cx="2673261" cy="267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31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93213-BA1F-47B0-BAA5-B4377ABB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9" y="104196"/>
            <a:ext cx="9583198" cy="898786"/>
          </a:xfrm>
        </p:spPr>
        <p:txBody>
          <a:bodyPr/>
          <a:lstStyle/>
          <a:p>
            <a:r>
              <a:rPr lang="ru-RU" dirty="0"/>
              <a:t>Пример реализации интерфейса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4339D3-B332-4DD4-BDC2-C149EA3C63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491" y="1006764"/>
            <a:ext cx="5728854" cy="57288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E5FEA2-B393-43E0-AFC5-7BE03847A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2" t="3380" r="1161" b="2883"/>
          <a:stretch/>
        </p:blipFill>
        <p:spPr>
          <a:xfrm>
            <a:off x="1989677" y="1749233"/>
            <a:ext cx="7180482" cy="23156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FE4296-17C3-4378-9284-BEA2C3561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" t="1567" r="1180" b="2397"/>
          <a:stretch/>
        </p:blipFill>
        <p:spPr>
          <a:xfrm>
            <a:off x="287805" y="1021168"/>
            <a:ext cx="10983236" cy="573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4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CC323-83CF-4331-9C04-0BABCDA2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55261"/>
            <a:ext cx="10353762" cy="970450"/>
          </a:xfrm>
        </p:spPr>
        <p:txBody>
          <a:bodyPr/>
          <a:lstStyle/>
          <a:p>
            <a:r>
              <a:rPr lang="ru-RU" dirty="0"/>
              <a:t>Пример интерфейса программы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24BD2A-08D3-4475-85FC-5BC94BACBF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4119" y="839602"/>
            <a:ext cx="6894275" cy="60183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91F6F7-E746-4578-8891-5C8136628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9503" y="839602"/>
            <a:ext cx="11363505" cy="60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2B274-CA27-4AAA-8C10-5E2ECBB1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329" y="0"/>
            <a:ext cx="9404723" cy="1400530"/>
          </a:xfrm>
        </p:spPr>
        <p:txBody>
          <a:bodyPr/>
          <a:lstStyle/>
          <a:p>
            <a:r>
              <a:rPr lang="ru-RU" dirty="0"/>
              <a:t>Пример отчетов и сметы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4970D2-3CA9-48A8-924F-0ACAD047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3" y="914047"/>
            <a:ext cx="11563350" cy="5781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1CC075-8812-4663-947D-86D3AA9F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48" y="889144"/>
            <a:ext cx="8841351" cy="57213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0AD6EA-C087-4F04-B013-06DFE4E46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498" y="871184"/>
            <a:ext cx="82677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B2D713-E577-4567-A1CE-B09FACC35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73" y="2167066"/>
            <a:ext cx="7769251" cy="346218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B0336-C835-4595-9969-2BED99A5C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321" y="192505"/>
            <a:ext cx="4631357" cy="773688"/>
          </a:xfrm>
        </p:spPr>
        <p:txBody>
          <a:bodyPr/>
          <a:lstStyle/>
          <a:p>
            <a:pPr algn="ctr"/>
            <a:r>
              <a:rPr lang="ru-RU" dirty="0"/>
              <a:t>Пример отчетов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E400D4-F6FC-4D22-B62D-EEEA9C2A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11" y="966193"/>
            <a:ext cx="6613573" cy="58918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278F79-699B-4BC3-840E-1F0F057C2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708" y="1228750"/>
            <a:ext cx="9711834" cy="47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0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65C82-9857-4418-80C4-2AE014D4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993" y="0"/>
            <a:ext cx="10052369" cy="1400530"/>
          </a:xfrm>
        </p:spPr>
        <p:txBody>
          <a:bodyPr/>
          <a:lstStyle/>
          <a:p>
            <a:r>
              <a:rPr lang="ru-RU" dirty="0"/>
              <a:t>Демонстрация работы программы</a:t>
            </a:r>
          </a:p>
        </p:txBody>
      </p:sp>
      <p:pic>
        <p:nvPicPr>
          <p:cNvPr id="4" name="2019-06-14_07-35-17">
            <a:hlinkClick r:id="" action="ppaction://media"/>
            <a:extLst>
              <a:ext uri="{FF2B5EF4-FFF2-40B4-BE49-F238E27FC236}">
                <a16:creationId xmlns:a16="http://schemas.microsoft.com/office/drawing/2014/main" id="{159D7132-919B-4968-88CF-C8290619FF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993" y="980325"/>
            <a:ext cx="10052369" cy="56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68C8D-33BA-47D9-A4CE-F85F836C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350" y="284263"/>
            <a:ext cx="3543300" cy="788080"/>
          </a:xfrm>
        </p:spPr>
        <p:txBody>
          <a:bodyPr/>
          <a:lstStyle/>
          <a:p>
            <a:pPr algn="ctr"/>
            <a:r>
              <a:rPr lang="ru-RU" dirty="0">
                <a:latin typeface="Century Gothic (Заголовки)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7280573-A51C-4C38-9B07-9FDB622D8D0D}"/>
              </a:ext>
            </a:extLst>
          </p:cNvPr>
          <p:cNvSpPr txBox="1">
            <a:spLocks/>
          </p:cNvSpPr>
          <p:nvPr/>
        </p:nvSpPr>
        <p:spPr>
          <a:xfrm>
            <a:off x="461639" y="1343818"/>
            <a:ext cx="11532093" cy="506586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u-RU" sz="2400" dirty="0"/>
              <a:t>При разработке данного проекта, были достигнуты все поставленные задачи и выполнены все необходимые этапы.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/>
              <a:t>Достоинствами данного проекта можно считать: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Возможность импорта данных из </a:t>
            </a:r>
            <a:r>
              <a:rPr lang="en-US" sz="2000" dirty="0"/>
              <a:t>Excel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Настройка параметров отчетов и смет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Простота и удобство работы с программой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200" dirty="0"/>
              <a:t>Простота дальнейшего расширения данной программы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/>
              <a:t>Созданная программа отвечает всем требованиям, предъявляемым</a:t>
            </a:r>
            <a:r>
              <a:rPr lang="en-US" sz="2400" dirty="0"/>
              <a:t> </a:t>
            </a:r>
            <a:r>
              <a:rPr lang="ru-RU" sz="2400" dirty="0"/>
              <a:t>организациями, которые занимаются данной деятельностью, что позволяет её использовать в работе фирм по ремонту квартир.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110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68C8D-33BA-47D9-A4CE-F85F836C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220" y="1937170"/>
            <a:ext cx="6107558" cy="939034"/>
          </a:xfrm>
        </p:spPr>
        <p:txBody>
          <a:bodyPr/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qrcoder.ru/code/?https%3A%2F%2Fgithub.com%2FGENDOSMAL%2FDiplom&amp;4&amp;0">
            <a:extLst>
              <a:ext uri="{FF2B5EF4-FFF2-40B4-BE49-F238E27FC236}">
                <a16:creationId xmlns:a16="http://schemas.microsoft.com/office/drawing/2014/main" id="{665451B4-F314-4270-83A5-CEAC2AD3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31" y="3221483"/>
            <a:ext cx="3540137" cy="35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23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271B2-C635-4B06-8158-CF547903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388" y="8313"/>
            <a:ext cx="7436197" cy="1400530"/>
          </a:xfrm>
        </p:spPr>
        <p:txBody>
          <a:bodyPr/>
          <a:lstStyle/>
          <a:p>
            <a:pPr algn="ctr"/>
            <a:r>
              <a:rPr lang="ru-RU" sz="4000" dirty="0"/>
              <a:t>Цель и задачи выпускной квалификационной работы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A7B730-C058-4EE0-AEC3-A6F944CBBA8E}"/>
              </a:ext>
            </a:extLst>
          </p:cNvPr>
          <p:cNvSpPr/>
          <p:nvPr/>
        </p:nvSpPr>
        <p:spPr>
          <a:xfrm>
            <a:off x="284710" y="1324221"/>
            <a:ext cx="11707552" cy="5294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>
              <a:lnSpc>
                <a:spcPts val="3000"/>
              </a:lnSpc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клиент-серверного приложения для автоматизации работы фирмы по ремонту квартир, которая позволит пользователям ускорить и оптимизировать работу. </a:t>
            </a:r>
          </a:p>
          <a:p>
            <a:pPr indent="360000" algn="just">
              <a:lnSpc>
                <a:spcPts val="4000"/>
              </a:lnSpc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проекта: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предметную область;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элементы программного продукта;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схемы и диаграммы;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подходящие для разработки инструментальные средства;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функциональные и нефункциональные требования;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протестировать продукт;</a:t>
            </a: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 руководство по использованию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54408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F413F-3316-4D90-94E9-2917318B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560" y="0"/>
            <a:ext cx="8098879" cy="1400530"/>
          </a:xfrm>
        </p:spPr>
        <p:txBody>
          <a:bodyPr/>
          <a:lstStyle/>
          <a:p>
            <a:pPr algn="ctr"/>
            <a:r>
              <a:rPr lang="ru-RU" dirty="0"/>
              <a:t>Инструментальные средства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B983D6-08D4-4AAF-BFDB-5EF3773F7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80" y="1512591"/>
            <a:ext cx="3734693" cy="3042784"/>
          </a:xfrm>
        </p:spPr>
        <p:txBody>
          <a:bodyPr/>
          <a:lstStyle/>
          <a:p>
            <a:r>
              <a:rPr lang="en-US" dirty="0"/>
              <a:t>WPF</a:t>
            </a:r>
          </a:p>
          <a:p>
            <a:r>
              <a:rPr lang="en-US" dirty="0"/>
              <a:t>ASP .NET MVC 6</a:t>
            </a:r>
          </a:p>
          <a:p>
            <a:r>
              <a:rPr lang="en-US" dirty="0"/>
              <a:t>MS SQL Server</a:t>
            </a:r>
          </a:p>
          <a:p>
            <a:r>
              <a:rPr lang="en-US" dirty="0"/>
              <a:t>Entity Framework </a:t>
            </a:r>
          </a:p>
          <a:p>
            <a:r>
              <a:rPr lang="en-US" dirty="0"/>
              <a:t>SQLite</a:t>
            </a:r>
          </a:p>
          <a:p>
            <a:r>
              <a:rPr lang="en-US" dirty="0"/>
              <a:t>Postman</a:t>
            </a:r>
          </a:p>
          <a:p>
            <a:endParaRPr lang="ru-RU" dirty="0"/>
          </a:p>
        </p:txBody>
      </p:sp>
      <p:pic>
        <p:nvPicPr>
          <p:cNvPr id="6148" name="Picture 4" descr="ÐÐ°ÑÑÐ¸Ð½ÐºÐ¸ Ð¿Ð¾ Ð·Ð°Ð¿ÑÐ¾ÑÑ wpf logo">
            <a:extLst>
              <a:ext uri="{FF2B5EF4-FFF2-40B4-BE49-F238E27FC236}">
                <a16:creationId xmlns:a16="http://schemas.microsoft.com/office/drawing/2014/main" id="{30C07DD4-AA2E-46DB-887B-D127F8E3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067" y="140053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ÐÐ°ÑÑÐ¸Ð½ÐºÐ¸ Ð¿Ð¾ Ð·Ð°Ð¿ÑÐ¾ÑÑ aspnet logo">
            <a:extLst>
              <a:ext uri="{FF2B5EF4-FFF2-40B4-BE49-F238E27FC236}">
                <a16:creationId xmlns:a16="http://schemas.microsoft.com/office/drawing/2014/main" id="{8280124B-86A9-487C-BA68-4DD8650F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143" y="2062678"/>
            <a:ext cx="2381851" cy="23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ÐÐ°ÑÑÐ¸Ð½ÐºÐ¸ Ð¿Ð¾ Ð·Ð°Ð¿ÑÐ¾ÑÑ ms sql server">
            <a:extLst>
              <a:ext uri="{FF2B5EF4-FFF2-40B4-BE49-F238E27FC236}">
                <a16:creationId xmlns:a16="http://schemas.microsoft.com/office/drawing/2014/main" id="{212B0AD5-BA0C-443D-80DD-A65DFD52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45" y="4338589"/>
            <a:ext cx="2695921" cy="22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C1E77E-8D0C-43E1-8E0D-AAA770B96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234" y="5107002"/>
            <a:ext cx="3570830" cy="1572423"/>
          </a:xfrm>
          <a:prstGeom prst="rect">
            <a:avLst/>
          </a:prstGeom>
        </p:spPr>
      </p:pic>
      <p:pic>
        <p:nvPicPr>
          <p:cNvPr id="6154" name="Picture 10" descr="ÐÐ°ÑÑÐ¸Ð½ÐºÐ¸ Ð¿Ð¾ Ð·Ð°Ð¿ÑÐ¾ÑÑ postman logo">
            <a:extLst>
              <a:ext uri="{FF2B5EF4-FFF2-40B4-BE49-F238E27FC236}">
                <a16:creationId xmlns:a16="http://schemas.microsoft.com/office/drawing/2014/main" id="{80C78E13-570C-4676-8028-0D6A4865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09" y="4928606"/>
            <a:ext cx="1787267" cy="16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ÐÐ°ÑÑÐ¸Ð½ÐºÐ¸ Ð¿Ð¾ Ð·Ð°Ð¿ÑÐ¾ÑÑ entity framework logo">
            <a:extLst>
              <a:ext uri="{FF2B5EF4-FFF2-40B4-BE49-F238E27FC236}">
                <a16:creationId xmlns:a16="http://schemas.microsoft.com/office/drawing/2014/main" id="{0484B537-0A2D-4F9C-A703-71CD9924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880" y="3083205"/>
            <a:ext cx="1894623" cy="189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07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A3365-6EE8-41E7-A019-97597564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3" y="0"/>
            <a:ext cx="10224655" cy="1400530"/>
          </a:xfrm>
        </p:spPr>
        <p:txBody>
          <a:bodyPr/>
          <a:lstStyle/>
          <a:p>
            <a:pPr algn="ctr"/>
            <a:r>
              <a:rPr lang="ru-RU" dirty="0"/>
              <a:t>Схема работы программного комплекса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EBD24E-9C56-44DF-A4FE-6847B9998B61}"/>
              </a:ext>
            </a:extLst>
          </p:cNvPr>
          <p:cNvPicPr/>
          <p:nvPr/>
        </p:nvPicPr>
        <p:blipFill rotWithShape="1">
          <a:blip r:embed="rId2"/>
          <a:srcRect l="4888" t="14489" r="1348" b="26757"/>
          <a:stretch/>
        </p:blipFill>
        <p:spPr bwMode="auto">
          <a:xfrm>
            <a:off x="169511" y="2251592"/>
            <a:ext cx="11852978" cy="2706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616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ACD25-66ED-4B5D-8A9A-D737F445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138682"/>
            <a:ext cx="9674631" cy="1400530"/>
          </a:xfrm>
        </p:spPr>
        <p:txBody>
          <a:bodyPr/>
          <a:lstStyle/>
          <a:p>
            <a:pPr algn="ctr"/>
            <a:r>
              <a:rPr lang="ru-RU" dirty="0"/>
              <a:t>Структурная схема клиентской части продукта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B9491E-E9E1-4102-99F3-794DC2934F74}"/>
              </a:ext>
            </a:extLst>
          </p:cNvPr>
          <p:cNvPicPr/>
          <p:nvPr/>
        </p:nvPicPr>
        <p:blipFill rotWithShape="1">
          <a:blip r:embed="rId2"/>
          <a:srcRect b="14581"/>
          <a:stretch/>
        </p:blipFill>
        <p:spPr bwMode="auto">
          <a:xfrm>
            <a:off x="258618" y="1979979"/>
            <a:ext cx="11530727" cy="39531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12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C49C3-8CB2-4C36-AA3A-C685143C8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066" y="16625"/>
            <a:ext cx="11139489" cy="1400530"/>
          </a:xfrm>
        </p:spPr>
        <p:txBody>
          <a:bodyPr/>
          <a:lstStyle/>
          <a:p>
            <a:pPr algn="ctr"/>
            <a:r>
              <a:rPr lang="ru-RU" sz="4000" dirty="0"/>
              <a:t>Диаграмма вариантов использования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9B4C37-1FD8-4B21-B0BD-D6B845D907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47637" y="1020883"/>
            <a:ext cx="6797963" cy="56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4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DAB9C-AD20-45D0-AB19-D6CE471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72" y="15216"/>
            <a:ext cx="9404723" cy="1400530"/>
          </a:xfrm>
        </p:spPr>
        <p:txBody>
          <a:bodyPr/>
          <a:lstStyle/>
          <a:p>
            <a:pPr algn="ctr"/>
            <a:r>
              <a:rPr lang="ru-RU" dirty="0">
                <a:effectLst/>
              </a:rPr>
              <a:t>Контекстная диаграмма потоков данных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852B8C-0379-4F34-A9E2-668C2387C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1482" y="1695931"/>
            <a:ext cx="8583714" cy="44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293D88-C0C9-4697-933C-CDC16C96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767" y="0"/>
            <a:ext cx="7160463" cy="1400530"/>
          </a:xfrm>
        </p:spPr>
        <p:txBody>
          <a:bodyPr/>
          <a:lstStyle/>
          <a:p>
            <a:pPr algn="ctr"/>
            <a:r>
              <a:rPr lang="ru-RU" dirty="0">
                <a:effectLst/>
              </a:rPr>
              <a:t>Краткая функциональная диаграмма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4574BF-0963-4966-9FF2-E52D0C9BA6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881" y="2170230"/>
            <a:ext cx="9434237" cy="378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5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3E256-DAAF-434E-BC74-6F285070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18" y="0"/>
            <a:ext cx="10353762" cy="970450"/>
          </a:xfrm>
        </p:spPr>
        <p:txBody>
          <a:bodyPr/>
          <a:lstStyle/>
          <a:p>
            <a:r>
              <a:rPr lang="ru-RU" dirty="0">
                <a:effectLst/>
              </a:rPr>
              <a:t>Схема базы локальной базы данных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617FCB-F210-4BA6-BD69-49DA08BE1C00}"/>
              </a:ext>
            </a:extLst>
          </p:cNvPr>
          <p:cNvPicPr/>
          <p:nvPr/>
        </p:nvPicPr>
        <p:blipFill rotWithShape="1">
          <a:blip r:embed="rId2"/>
          <a:srcRect l="2807" t="6366" r="6393" b="5080"/>
          <a:stretch/>
        </p:blipFill>
        <p:spPr bwMode="auto">
          <a:xfrm>
            <a:off x="366054" y="875775"/>
            <a:ext cx="8068685" cy="56273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AutoShape 2" descr="ÐÐ°ÑÑÐ¸Ð½ÐºÐ¸ Ð¿Ð¾ Ð·Ð°Ð¿ÑÐ¾ÑÑ sqlite">
            <a:extLst>
              <a:ext uri="{FF2B5EF4-FFF2-40B4-BE49-F238E27FC236}">
                <a16:creationId xmlns:a16="http://schemas.microsoft.com/office/drawing/2014/main" id="{B08C68F4-D8D3-4D76-BA4B-F3E3BAE882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ÐÐ°ÑÑÐ¸Ð½ÐºÐ¸ Ð¿Ð¾ Ð·Ð°Ð¿ÑÐ¾ÑÑ sqlite">
            <a:extLst>
              <a:ext uri="{FF2B5EF4-FFF2-40B4-BE49-F238E27FC236}">
                <a16:creationId xmlns:a16="http://schemas.microsoft.com/office/drawing/2014/main" id="{9E7D0CF0-EB65-4CBD-A313-ACDB7137B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5370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Картинки по запросу sqlite">
            <a:extLst>
              <a:ext uri="{FF2B5EF4-FFF2-40B4-BE49-F238E27FC236}">
                <a16:creationId xmlns:a16="http://schemas.microsoft.com/office/drawing/2014/main" id="{E56B689A-AA5C-4BB4-999C-7D0B13D0DE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6725" y="2566988"/>
            <a:ext cx="36385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8" descr="Картинки по запросу sqlite">
            <a:extLst>
              <a:ext uri="{FF2B5EF4-FFF2-40B4-BE49-F238E27FC236}">
                <a16:creationId xmlns:a16="http://schemas.microsoft.com/office/drawing/2014/main" id="{708C5185-AF6B-4AE5-B207-FD7CB2FD0E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3532" y="2827453"/>
            <a:ext cx="36385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080A776-2EAD-4E53-B6EF-2132E507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139" y="3055654"/>
            <a:ext cx="3570830" cy="157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3993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10378</TotalTime>
  <Words>241</Words>
  <Application>Microsoft Office PowerPoint</Application>
  <PresentationFormat>Широкоэкранный</PresentationFormat>
  <Paragraphs>44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Century Gothic (Заголовки)</vt:lpstr>
      <vt:lpstr>Helvetica</vt:lpstr>
      <vt:lpstr>Times New Roman</vt:lpstr>
      <vt:lpstr>Wingdings</vt:lpstr>
      <vt:lpstr>Wingdings 2</vt:lpstr>
      <vt:lpstr>Wingdings 3</vt:lpstr>
      <vt:lpstr>HDOfficeLightV0</vt:lpstr>
      <vt:lpstr>Ион</vt:lpstr>
      <vt:lpstr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 КОЛЛЕДЖ ИНФОРМАТИКИ И ПРОГРАММИРОВАНИЯ </vt:lpstr>
      <vt:lpstr>Цель и задачи выпускной квалификационной работы</vt:lpstr>
      <vt:lpstr>Инструментальные средства разработки</vt:lpstr>
      <vt:lpstr>Схема работы программного комплекса</vt:lpstr>
      <vt:lpstr>Структурная схема клиентской части продукта</vt:lpstr>
      <vt:lpstr>Диаграмма вариантов использования</vt:lpstr>
      <vt:lpstr>Контекстная диаграмма потоков данных</vt:lpstr>
      <vt:lpstr>Краткая функциональная диаграмма</vt:lpstr>
      <vt:lpstr>Схема базы локальной базы данных</vt:lpstr>
      <vt:lpstr>Схема основной базы данных</vt:lpstr>
      <vt:lpstr>Пример реализации интерфейса</vt:lpstr>
      <vt:lpstr>Пример интерфейса программы</vt:lpstr>
      <vt:lpstr>Пример отчетов и сметы</vt:lpstr>
      <vt:lpstr>Пример отчетов</vt:lpstr>
      <vt:lpstr>Демонстрация работы программы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 КОЛЛЕДЖ ИНФОРМАТИКИ И ПРОГРАММИРОВАНИЯ </dc:title>
  <dc:creator>Малкеров Геннадий Александрович</dc:creator>
  <cp:lastModifiedBy>Малкеров Геннадий Александрович</cp:lastModifiedBy>
  <cp:revision>43</cp:revision>
  <dcterms:created xsi:type="dcterms:W3CDTF">2018-12-09T19:31:25Z</dcterms:created>
  <dcterms:modified xsi:type="dcterms:W3CDTF">2019-06-20T04:54:42Z</dcterms:modified>
</cp:coreProperties>
</file>